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4" r:id="rId3"/>
    <p:sldId id="267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/>
    <p:restoredTop sz="94688"/>
  </p:normalViewPr>
  <p:slideViewPr>
    <p:cSldViewPr snapToGrid="0">
      <p:cViewPr varScale="1">
        <p:scale>
          <a:sx n="96" d="100"/>
          <a:sy n="96" d="100"/>
        </p:scale>
        <p:origin x="12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3FC13-67E2-46BE-A70C-0430194E1A23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A7BF8-7D7E-41D9-8256-126AB68517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0869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6A7BF8-7D7E-41D9-8256-126AB685171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7403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A8A874-2E6D-4A8E-8CBE-56177234A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D0FA959-E12B-47A6-B580-0C9B915E42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B7AED72-B85A-4CAF-8D59-E982B522A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E4A6BB3-3A13-4A66-B015-0B717A994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C447220-104F-4F06-85B4-04B6793DF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2761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EE620E-D15E-4266-9724-DB9387CDB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5CB7460-AF9D-4A88-A18D-20FD8535A0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85D6E39-1C37-4885-A9D1-C1A669B3C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24EBAD2-6C27-47C8-85A7-175E1CE35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139646-CB37-4D65-A3F6-F17A5C195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0801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2DADF8F-A905-4A70-AC83-F7E8EDC0BE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AF78AC2-5015-489F-998A-BE92D3CA13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FF2D513-ABD2-48FB-AB15-BA707AC4E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50554B6-0A73-4848-A0DC-800FD63CA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CFCDEFD-F810-46B5-B9B1-E6E01ACB8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0369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142D9A-B5E0-45BF-9202-BEDB36E0D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739772-A507-4725-9D0C-AEF78913EC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36D125-19E0-4F36-B73E-3240D5033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0D3276-406D-49C1-9D03-8697125DC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548259-29D7-4BCE-81A6-E220EB9DD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1450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75B4D0-D14F-4425-B2E8-1C1FC9AE9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ED7BAD6-3199-4010-926B-F291432EF9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DB5CCCB-0715-4E36-849C-586748402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E47CF8F-1C69-42B0-B0BD-583257F35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52EBC5-9931-4472-BE18-40A084C30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654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BB8C88-0BF6-4040-AE4A-5CE4CB53A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EA156D-DBEC-431B-92DB-E237B1BD4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894D130-5036-4967-BF19-0932E7FEA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8FCDCAB-502F-41CB-92A5-2A691B354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4B16DB6-172F-4255-BF9E-29A959277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254B4BA-BFBA-4C64-83C3-5879535A5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386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6E0850-0E50-4BA0-85A4-2B01AC84A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68022E1-5675-4235-9E53-77C7CF0D7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4F3CB55-174F-4A1A-8A15-6F22729B93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9EAF0D6-E3D5-44DE-8FE5-2513C92160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8B5B9D7-AB83-45D4-A968-15FAAC7B6D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D12A778-2726-47C0-8A44-1539E652C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816C9E9-EEA4-43BE-9C61-D36260287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0067009-5A38-4664-BB7B-AF33219F8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9381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C38B83-9B09-4F4F-9245-1718D50B3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00DBF1B-22A2-4474-A15E-75B7C9A3B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046064A-6C83-4CB1-A714-49D5272CF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C5E03D2-164E-4648-889E-73E884661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421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C7BB9F3-3F39-4C45-862E-19D0704BB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FE1F6EB-8D0A-490A-89C6-EFFA138AA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68136DC-B0AA-47BB-9D31-E2881766C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2845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A6662D-D0E6-4D6C-A3EF-D7C994F81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1B901A-0423-4A73-85C3-59ABAEB72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7D2AEB3-B0FE-4D79-96C6-51B883837B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39C9D55-D7EE-4946-B3C9-49479FD85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F64B5AD-E52A-46AD-B04A-51AF98225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6A7523C-6879-4891-A5B4-EA1018A62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031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71B232-6ED1-4E66-92F3-E25871A6E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F0D39F7-0D76-47E7-B677-69E246EA95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3152F9A-901C-497B-AAF7-9D56A3EBB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9BAD229-9A04-4C95-AA1C-9C65CA4F4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CBA0848-DD27-4DA6-9141-96042A864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5262140-1331-4BAF-84A6-C5F819657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6310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03CFC35-A1CB-4973-9D10-A52B87567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E25692D-BCAD-4FDE-9BD8-C88BA7585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1D478E-6DF5-4CC5-9263-7B4C045C88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4CEAF-832C-407C-BCB7-C880CBFD3130}" type="datetimeFigureOut">
              <a:rPr lang="de-DE" smtClean="0"/>
              <a:t>13.04.23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F9F178-4609-4A8C-AE50-0C68A05BAF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BF4D4B-82D2-4C12-8B31-38E0E5836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50595-8017-49CA-9B63-F36150096F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1064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microsoft.com/office/2007/relationships/hdphoto" Target="../media/hdphoto1.wdp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feld 24">
            <a:extLst>
              <a:ext uri="{FF2B5EF4-FFF2-40B4-BE49-F238E27FC236}">
                <a16:creationId xmlns:a16="http://schemas.microsoft.com/office/drawing/2014/main" id="{A362163E-A653-4A13-900E-66A2EF322935}"/>
              </a:ext>
            </a:extLst>
          </p:cNvPr>
          <p:cNvSpPr txBox="1"/>
          <p:nvPr/>
        </p:nvSpPr>
        <p:spPr>
          <a:xfrm>
            <a:off x="142240" y="152400"/>
            <a:ext cx="1534160" cy="338554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Erzeuger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1CB2CC36-52BF-420C-AFC8-01E2A20A2A01}"/>
              </a:ext>
            </a:extLst>
          </p:cNvPr>
          <p:cNvSpPr txBox="1"/>
          <p:nvPr/>
        </p:nvSpPr>
        <p:spPr>
          <a:xfrm>
            <a:off x="1818640" y="152400"/>
            <a:ext cx="1534160" cy="338554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Erstverbraucher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10668BF7-96D5-4935-B1F6-F7C618278AC0}"/>
              </a:ext>
            </a:extLst>
          </p:cNvPr>
          <p:cNvSpPr txBox="1"/>
          <p:nvPr/>
        </p:nvSpPr>
        <p:spPr>
          <a:xfrm>
            <a:off x="4795520" y="165384"/>
            <a:ext cx="1686560" cy="338554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Zweitverbraucher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ABFD9C09-E2FC-431F-B6B5-5909641FABBE}"/>
              </a:ext>
            </a:extLst>
          </p:cNvPr>
          <p:cNvSpPr txBox="1"/>
          <p:nvPr/>
        </p:nvSpPr>
        <p:spPr>
          <a:xfrm>
            <a:off x="7315200" y="148957"/>
            <a:ext cx="1686560" cy="338554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Drittverbraucher</a:t>
            </a:r>
          </a:p>
        </p:txBody>
      </p:sp>
      <p:cxnSp>
        <p:nvCxnSpPr>
          <p:cNvPr id="35" name="Verbinder: gekrümmt 34">
            <a:extLst>
              <a:ext uri="{FF2B5EF4-FFF2-40B4-BE49-F238E27FC236}">
                <a16:creationId xmlns:a16="http://schemas.microsoft.com/office/drawing/2014/main" id="{F8BB60EF-D685-4F05-9C46-E72D1FB4BE0B}"/>
              </a:ext>
            </a:extLst>
          </p:cNvPr>
          <p:cNvCxnSpPr>
            <a:cxnSpLocks/>
          </p:cNvCxnSpPr>
          <p:nvPr/>
        </p:nvCxnSpPr>
        <p:spPr>
          <a:xfrm>
            <a:off x="2179651" y="4504987"/>
            <a:ext cx="440127" cy="12700"/>
          </a:xfrm>
          <a:prstGeom prst="curvedConnector3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435D612F-0811-4FC0-882A-9D411E7BE17E}"/>
              </a:ext>
            </a:extLst>
          </p:cNvPr>
          <p:cNvCxnSpPr>
            <a:cxnSpLocks/>
          </p:cNvCxnSpPr>
          <p:nvPr/>
        </p:nvCxnSpPr>
        <p:spPr>
          <a:xfrm flipV="1">
            <a:off x="1676400" y="4228847"/>
            <a:ext cx="5287949" cy="12198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Verbinder: gekrümmt 63">
            <a:extLst>
              <a:ext uri="{FF2B5EF4-FFF2-40B4-BE49-F238E27FC236}">
                <a16:creationId xmlns:a16="http://schemas.microsoft.com/office/drawing/2014/main" id="{1EB91F75-8FB1-4EF9-A7A2-4AE98D83C175}"/>
              </a:ext>
            </a:extLst>
          </p:cNvPr>
          <p:cNvCxnSpPr>
            <a:cxnSpLocks/>
          </p:cNvCxnSpPr>
          <p:nvPr/>
        </p:nvCxnSpPr>
        <p:spPr>
          <a:xfrm rot="16200000" flipH="1">
            <a:off x="2641339" y="4687827"/>
            <a:ext cx="89998" cy="3440684"/>
          </a:xfrm>
          <a:prstGeom prst="curvedConnector3">
            <a:avLst>
              <a:gd name="adj1" fmla="val 228313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mit Pfeil 102">
            <a:extLst>
              <a:ext uri="{FF2B5EF4-FFF2-40B4-BE49-F238E27FC236}">
                <a16:creationId xmlns:a16="http://schemas.microsoft.com/office/drawing/2014/main" id="{37DA7F48-EEFB-4FE5-BE3B-64E5E4BB9C2A}"/>
              </a:ext>
            </a:extLst>
          </p:cNvPr>
          <p:cNvCxnSpPr>
            <a:cxnSpLocks/>
          </p:cNvCxnSpPr>
          <p:nvPr/>
        </p:nvCxnSpPr>
        <p:spPr>
          <a:xfrm flipV="1">
            <a:off x="8817529" y="3031142"/>
            <a:ext cx="0" cy="20780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 Verbindung mit Pfeil 105">
            <a:extLst>
              <a:ext uri="{FF2B5EF4-FFF2-40B4-BE49-F238E27FC236}">
                <a16:creationId xmlns:a16="http://schemas.microsoft.com/office/drawing/2014/main" id="{F3E82436-F811-410C-A11D-4D666147D4C5}"/>
              </a:ext>
            </a:extLst>
          </p:cNvPr>
          <p:cNvCxnSpPr>
            <a:cxnSpLocks/>
          </p:cNvCxnSpPr>
          <p:nvPr/>
        </p:nvCxnSpPr>
        <p:spPr>
          <a:xfrm>
            <a:off x="5244482" y="6087970"/>
            <a:ext cx="198639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 Verbindung mit Pfeil 107">
            <a:extLst>
              <a:ext uri="{FF2B5EF4-FFF2-40B4-BE49-F238E27FC236}">
                <a16:creationId xmlns:a16="http://schemas.microsoft.com/office/drawing/2014/main" id="{5890FAAC-9041-491C-842C-92D481C5939F}"/>
              </a:ext>
            </a:extLst>
          </p:cNvPr>
          <p:cNvCxnSpPr>
            <a:cxnSpLocks/>
          </p:cNvCxnSpPr>
          <p:nvPr/>
        </p:nvCxnSpPr>
        <p:spPr>
          <a:xfrm>
            <a:off x="3658212" y="4905013"/>
            <a:ext cx="738402" cy="5612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 Verbindung mit Pfeil 111">
            <a:extLst>
              <a:ext uri="{FF2B5EF4-FFF2-40B4-BE49-F238E27FC236}">
                <a16:creationId xmlns:a16="http://schemas.microsoft.com/office/drawing/2014/main" id="{600ECA20-9456-44E6-8F2C-3E0810BF4892}"/>
              </a:ext>
            </a:extLst>
          </p:cNvPr>
          <p:cNvCxnSpPr>
            <a:cxnSpLocks/>
          </p:cNvCxnSpPr>
          <p:nvPr/>
        </p:nvCxnSpPr>
        <p:spPr>
          <a:xfrm flipH="1">
            <a:off x="5143399" y="5207081"/>
            <a:ext cx="461245" cy="27897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 Verbindung mit Pfeil 115">
            <a:extLst>
              <a:ext uri="{FF2B5EF4-FFF2-40B4-BE49-F238E27FC236}">
                <a16:creationId xmlns:a16="http://schemas.microsoft.com/office/drawing/2014/main" id="{4DAFDE9C-6E05-4318-8843-5FA95A6C0197}"/>
              </a:ext>
            </a:extLst>
          </p:cNvPr>
          <p:cNvCxnSpPr>
            <a:cxnSpLocks/>
          </p:cNvCxnSpPr>
          <p:nvPr/>
        </p:nvCxnSpPr>
        <p:spPr>
          <a:xfrm flipV="1">
            <a:off x="3825581" y="3733592"/>
            <a:ext cx="3138768" cy="70471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 Verbindung mit Pfeil 119">
            <a:extLst>
              <a:ext uri="{FF2B5EF4-FFF2-40B4-BE49-F238E27FC236}">
                <a16:creationId xmlns:a16="http://schemas.microsoft.com/office/drawing/2014/main" id="{D7087A6D-F498-4CDE-891F-57B9E7D44956}"/>
              </a:ext>
            </a:extLst>
          </p:cNvPr>
          <p:cNvCxnSpPr>
            <a:cxnSpLocks/>
          </p:cNvCxnSpPr>
          <p:nvPr/>
        </p:nvCxnSpPr>
        <p:spPr>
          <a:xfrm>
            <a:off x="5066270" y="2887513"/>
            <a:ext cx="534871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Gerade Verbindung mit Pfeil 131">
            <a:extLst>
              <a:ext uri="{FF2B5EF4-FFF2-40B4-BE49-F238E27FC236}">
                <a16:creationId xmlns:a16="http://schemas.microsoft.com/office/drawing/2014/main" id="{F4C17C53-CC8C-4A1F-9D02-CEBF732548FC}"/>
              </a:ext>
            </a:extLst>
          </p:cNvPr>
          <p:cNvCxnSpPr>
            <a:cxnSpLocks/>
          </p:cNvCxnSpPr>
          <p:nvPr/>
        </p:nvCxnSpPr>
        <p:spPr>
          <a:xfrm flipV="1">
            <a:off x="4455878" y="1058244"/>
            <a:ext cx="1883962" cy="159833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 Verbindung mit Pfeil 136">
            <a:extLst>
              <a:ext uri="{FF2B5EF4-FFF2-40B4-BE49-F238E27FC236}">
                <a16:creationId xmlns:a16="http://schemas.microsoft.com/office/drawing/2014/main" id="{0299F110-66F9-4C3B-930A-F0EA071984C3}"/>
              </a:ext>
            </a:extLst>
          </p:cNvPr>
          <p:cNvCxnSpPr>
            <a:cxnSpLocks/>
          </p:cNvCxnSpPr>
          <p:nvPr/>
        </p:nvCxnSpPr>
        <p:spPr>
          <a:xfrm flipV="1">
            <a:off x="3483862" y="817547"/>
            <a:ext cx="2855978" cy="117198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Gerade Verbindung mit Pfeil 141">
            <a:extLst>
              <a:ext uri="{FF2B5EF4-FFF2-40B4-BE49-F238E27FC236}">
                <a16:creationId xmlns:a16="http://schemas.microsoft.com/office/drawing/2014/main" id="{64E9B922-00AE-4E37-A54C-454E410D9AED}"/>
              </a:ext>
            </a:extLst>
          </p:cNvPr>
          <p:cNvCxnSpPr>
            <a:cxnSpLocks/>
          </p:cNvCxnSpPr>
          <p:nvPr/>
        </p:nvCxnSpPr>
        <p:spPr>
          <a:xfrm flipV="1">
            <a:off x="833522" y="2269417"/>
            <a:ext cx="904254" cy="3007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Gerade Verbindung mit Pfeil 145">
            <a:extLst>
              <a:ext uri="{FF2B5EF4-FFF2-40B4-BE49-F238E27FC236}">
                <a16:creationId xmlns:a16="http://schemas.microsoft.com/office/drawing/2014/main" id="{7E0A93F4-831F-449C-873F-5D5C780BF52E}"/>
              </a:ext>
            </a:extLst>
          </p:cNvPr>
          <p:cNvCxnSpPr>
            <a:cxnSpLocks/>
          </p:cNvCxnSpPr>
          <p:nvPr/>
        </p:nvCxnSpPr>
        <p:spPr>
          <a:xfrm>
            <a:off x="1309738" y="5735228"/>
            <a:ext cx="54132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Gerade Verbindung mit Pfeil 151">
            <a:extLst>
              <a:ext uri="{FF2B5EF4-FFF2-40B4-BE49-F238E27FC236}">
                <a16:creationId xmlns:a16="http://schemas.microsoft.com/office/drawing/2014/main" id="{45A42267-C2B2-45C4-A40A-D2C6E31BE212}"/>
              </a:ext>
            </a:extLst>
          </p:cNvPr>
          <p:cNvCxnSpPr>
            <a:cxnSpLocks/>
          </p:cNvCxnSpPr>
          <p:nvPr/>
        </p:nvCxnSpPr>
        <p:spPr>
          <a:xfrm flipV="1">
            <a:off x="6807023" y="2338915"/>
            <a:ext cx="750451" cy="348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Gerader Verbinder 168">
            <a:extLst>
              <a:ext uri="{FF2B5EF4-FFF2-40B4-BE49-F238E27FC236}">
                <a16:creationId xmlns:a16="http://schemas.microsoft.com/office/drawing/2014/main" id="{56DB029C-CAF9-45A5-82D0-457B1F564AD6}"/>
              </a:ext>
            </a:extLst>
          </p:cNvPr>
          <p:cNvCxnSpPr>
            <a:cxnSpLocks/>
          </p:cNvCxnSpPr>
          <p:nvPr/>
        </p:nvCxnSpPr>
        <p:spPr>
          <a:xfrm>
            <a:off x="5244482" y="5908040"/>
            <a:ext cx="1820162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0" name="Gerader Verbinder 169">
            <a:extLst>
              <a:ext uri="{FF2B5EF4-FFF2-40B4-BE49-F238E27FC236}">
                <a16:creationId xmlns:a16="http://schemas.microsoft.com/office/drawing/2014/main" id="{0E110604-3F3C-43F1-A892-A2CAEC496D4D}"/>
              </a:ext>
            </a:extLst>
          </p:cNvPr>
          <p:cNvCxnSpPr>
            <a:cxnSpLocks/>
          </p:cNvCxnSpPr>
          <p:nvPr/>
        </p:nvCxnSpPr>
        <p:spPr>
          <a:xfrm flipV="1">
            <a:off x="7064644" y="4854847"/>
            <a:ext cx="0" cy="106926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3" name="Gerader Verbinder 172">
            <a:extLst>
              <a:ext uri="{FF2B5EF4-FFF2-40B4-BE49-F238E27FC236}">
                <a16:creationId xmlns:a16="http://schemas.microsoft.com/office/drawing/2014/main" id="{5D5DE834-9631-4D2E-9736-7766F859DE83}"/>
              </a:ext>
            </a:extLst>
          </p:cNvPr>
          <p:cNvCxnSpPr>
            <a:cxnSpLocks/>
          </p:cNvCxnSpPr>
          <p:nvPr/>
        </p:nvCxnSpPr>
        <p:spPr>
          <a:xfrm>
            <a:off x="7056507" y="4861631"/>
            <a:ext cx="1566569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5" name="Gerade Verbindung mit Pfeil 174">
            <a:extLst>
              <a:ext uri="{FF2B5EF4-FFF2-40B4-BE49-F238E27FC236}">
                <a16:creationId xmlns:a16="http://schemas.microsoft.com/office/drawing/2014/main" id="{61FEACE2-3E4C-4A62-9BEC-7B2707862D39}"/>
              </a:ext>
            </a:extLst>
          </p:cNvPr>
          <p:cNvCxnSpPr>
            <a:cxnSpLocks/>
          </p:cNvCxnSpPr>
          <p:nvPr/>
        </p:nvCxnSpPr>
        <p:spPr>
          <a:xfrm flipV="1">
            <a:off x="8623076" y="3031142"/>
            <a:ext cx="430" cy="184957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Gerader Verbinder 178">
            <a:extLst>
              <a:ext uri="{FF2B5EF4-FFF2-40B4-BE49-F238E27FC236}">
                <a16:creationId xmlns:a16="http://schemas.microsoft.com/office/drawing/2014/main" id="{B58DFB7C-E333-4BD0-A02F-7B5970D92B59}"/>
              </a:ext>
            </a:extLst>
          </p:cNvPr>
          <p:cNvCxnSpPr>
            <a:cxnSpLocks/>
          </p:cNvCxnSpPr>
          <p:nvPr/>
        </p:nvCxnSpPr>
        <p:spPr>
          <a:xfrm>
            <a:off x="6939279" y="4733945"/>
            <a:ext cx="152727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1" name="Gerade Verbindung mit Pfeil 180">
            <a:extLst>
              <a:ext uri="{FF2B5EF4-FFF2-40B4-BE49-F238E27FC236}">
                <a16:creationId xmlns:a16="http://schemas.microsoft.com/office/drawing/2014/main" id="{E6B59686-29A4-46B2-A749-F1DE04060C86}"/>
              </a:ext>
            </a:extLst>
          </p:cNvPr>
          <p:cNvCxnSpPr>
            <a:cxnSpLocks/>
          </p:cNvCxnSpPr>
          <p:nvPr/>
        </p:nvCxnSpPr>
        <p:spPr>
          <a:xfrm flipH="1" flipV="1">
            <a:off x="8452952" y="3031142"/>
            <a:ext cx="1245" cy="171927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Gerade Verbindung mit Pfeil 184">
            <a:extLst>
              <a:ext uri="{FF2B5EF4-FFF2-40B4-BE49-F238E27FC236}">
                <a16:creationId xmlns:a16="http://schemas.microsoft.com/office/drawing/2014/main" id="{B7937CA2-D381-4074-9077-33208A0BF20F}"/>
              </a:ext>
            </a:extLst>
          </p:cNvPr>
          <p:cNvCxnSpPr>
            <a:cxnSpLocks/>
          </p:cNvCxnSpPr>
          <p:nvPr/>
        </p:nvCxnSpPr>
        <p:spPr>
          <a:xfrm flipV="1">
            <a:off x="6378953" y="4243864"/>
            <a:ext cx="1209098" cy="4900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Verbinder: gekrümmt 194">
            <a:extLst>
              <a:ext uri="{FF2B5EF4-FFF2-40B4-BE49-F238E27FC236}">
                <a16:creationId xmlns:a16="http://schemas.microsoft.com/office/drawing/2014/main" id="{411AFEE3-8697-42F0-9502-C2727A09554A}"/>
              </a:ext>
            </a:extLst>
          </p:cNvPr>
          <p:cNvCxnSpPr>
            <a:cxnSpLocks/>
          </p:cNvCxnSpPr>
          <p:nvPr/>
        </p:nvCxnSpPr>
        <p:spPr>
          <a:xfrm>
            <a:off x="6118050" y="3279977"/>
            <a:ext cx="2040430" cy="1871607"/>
          </a:xfrm>
          <a:prstGeom prst="curvedConnector3">
            <a:avLst>
              <a:gd name="adj1" fmla="val 30621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580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Gras, Tier, Vogel, draußen enthält.&#10;&#10;Automatisch generierte Beschreibung">
            <a:extLst>
              <a:ext uri="{FF2B5EF4-FFF2-40B4-BE49-F238E27FC236}">
                <a16:creationId xmlns:a16="http://schemas.microsoft.com/office/drawing/2014/main" id="{4372DBF0-3A64-4A82-8F05-0B3884B54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00" y="3783632"/>
            <a:ext cx="1447898" cy="1235943"/>
          </a:xfrm>
          <a:prstGeom prst="rect">
            <a:avLst/>
          </a:prstGeom>
        </p:spPr>
      </p:pic>
      <p:pic>
        <p:nvPicPr>
          <p:cNvPr id="28" name="Grafik 27" descr="Ein Bild, das Tier, Foto, sitzend, klein enthält.&#10;&#10;Automatisch generierte Beschreibung">
            <a:extLst>
              <a:ext uri="{FF2B5EF4-FFF2-40B4-BE49-F238E27FC236}">
                <a16:creationId xmlns:a16="http://schemas.microsoft.com/office/drawing/2014/main" id="{5D9F41E5-9D69-43B0-B524-2D806C19BF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778" y="1017964"/>
            <a:ext cx="1326520" cy="1235943"/>
          </a:xfrm>
          <a:prstGeom prst="rect">
            <a:avLst/>
          </a:prstGeom>
        </p:spPr>
      </p:pic>
      <p:pic>
        <p:nvPicPr>
          <p:cNvPr id="36" name="Grafik 35" descr="Ein Bild, das Tisch enthält.&#10;&#10;Automatisch generierte Beschreibung">
            <a:extLst>
              <a:ext uri="{FF2B5EF4-FFF2-40B4-BE49-F238E27FC236}">
                <a16:creationId xmlns:a16="http://schemas.microsoft.com/office/drawing/2014/main" id="{3D7A0EDF-821B-481C-9330-85742A846F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10" y="1161267"/>
            <a:ext cx="1501416" cy="1092640"/>
          </a:xfrm>
          <a:prstGeom prst="rect">
            <a:avLst/>
          </a:prstGeom>
        </p:spPr>
      </p:pic>
      <p:pic>
        <p:nvPicPr>
          <p:cNvPr id="42" name="Grafik 41" descr="Ein Bild, das Vogel, Tier, draußen, Gras enthält.&#10;&#10;Automatisch generierte Beschreibung">
            <a:extLst>
              <a:ext uri="{FF2B5EF4-FFF2-40B4-BE49-F238E27FC236}">
                <a16:creationId xmlns:a16="http://schemas.microsoft.com/office/drawing/2014/main" id="{13AE35D5-A629-4659-AACB-7B771711D0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502" y="3450626"/>
            <a:ext cx="1341619" cy="1514731"/>
          </a:xfrm>
          <a:prstGeom prst="rect">
            <a:avLst/>
          </a:prstGeom>
        </p:spPr>
      </p:pic>
      <p:pic>
        <p:nvPicPr>
          <p:cNvPr id="50" name="Grafik 49" descr="Ein Bild, das Tier, Foto, Essen, sitzend enthält.&#10;&#10;Automatisch generierte Beschreibung">
            <a:extLst>
              <a:ext uri="{FF2B5EF4-FFF2-40B4-BE49-F238E27FC236}">
                <a16:creationId xmlns:a16="http://schemas.microsoft.com/office/drawing/2014/main" id="{410E28DE-9F15-4663-8B69-7AA917942B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77" y="2543872"/>
            <a:ext cx="1478443" cy="1092640"/>
          </a:xfrm>
          <a:prstGeom prst="rect">
            <a:avLst/>
          </a:prstGeom>
        </p:spPr>
      </p:pic>
      <p:pic>
        <p:nvPicPr>
          <p:cNvPr id="56" name="Grafik 55" descr="Ein Bild, das Tier, Frosch enthält.&#10;&#10;Automatisch generierte Beschreibung">
            <a:extLst>
              <a:ext uri="{FF2B5EF4-FFF2-40B4-BE49-F238E27FC236}">
                <a16:creationId xmlns:a16="http://schemas.microsoft.com/office/drawing/2014/main" id="{EF42AD88-D26E-4332-B09F-2B8EB327B8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394" y="3774568"/>
            <a:ext cx="1464292" cy="1235943"/>
          </a:xfrm>
          <a:prstGeom prst="rect">
            <a:avLst/>
          </a:prstGeom>
        </p:spPr>
      </p:pic>
      <p:pic>
        <p:nvPicPr>
          <p:cNvPr id="60" name="Grafik 59" descr="Ein Bild, das Tier, draußen, Vogel, Strand enthält.&#10;&#10;Automatisch generierte Beschreibung">
            <a:extLst>
              <a:ext uri="{FF2B5EF4-FFF2-40B4-BE49-F238E27FC236}">
                <a16:creationId xmlns:a16="http://schemas.microsoft.com/office/drawing/2014/main" id="{B2E39F00-0CF9-448D-A9B5-2FB4B001C8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302" y="3774568"/>
            <a:ext cx="1632981" cy="1235943"/>
          </a:xfrm>
          <a:prstGeom prst="rect">
            <a:avLst/>
          </a:prstGeom>
        </p:spPr>
      </p:pic>
      <p:pic>
        <p:nvPicPr>
          <p:cNvPr id="64" name="Grafik 63" descr="Ein Bild, das Tier, Essen, Foto, sitzend enthält.&#10;&#10;Automatisch generierte Beschreibung">
            <a:extLst>
              <a:ext uri="{FF2B5EF4-FFF2-40B4-BE49-F238E27FC236}">
                <a16:creationId xmlns:a16="http://schemas.microsoft.com/office/drawing/2014/main" id="{B324321F-BA28-48BC-BD03-7E3D13FA3E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935" y="5014541"/>
            <a:ext cx="1666755" cy="1217198"/>
          </a:xfrm>
          <a:prstGeom prst="rect">
            <a:avLst/>
          </a:prstGeom>
        </p:spPr>
      </p:pic>
      <p:pic>
        <p:nvPicPr>
          <p:cNvPr id="68" name="Grafik 67" descr="Ein Bild, das drinnen, Elektronik, Monitor, sitzend enthält.&#10;&#10;Automatisch generierte Beschreibung">
            <a:extLst>
              <a:ext uri="{FF2B5EF4-FFF2-40B4-BE49-F238E27FC236}">
                <a16:creationId xmlns:a16="http://schemas.microsoft.com/office/drawing/2014/main" id="{3111C9DB-8EFB-4EE5-9E06-18164D447B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072" y="5057899"/>
            <a:ext cx="1645392" cy="1180580"/>
          </a:xfrm>
          <a:prstGeom prst="rect">
            <a:avLst/>
          </a:prstGeom>
        </p:spPr>
      </p:pic>
      <p:pic>
        <p:nvPicPr>
          <p:cNvPr id="75" name="Grafik 74" descr="Ein Bild, das Tier, Insekt, klein, Vogel enthält.&#10;&#10;Automatisch generierte Beschreibung">
            <a:extLst>
              <a:ext uri="{FF2B5EF4-FFF2-40B4-BE49-F238E27FC236}">
                <a16:creationId xmlns:a16="http://schemas.microsoft.com/office/drawing/2014/main" id="{C4333D9A-35F9-4D42-8EE1-D1A50CFEF6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642" y="2434271"/>
            <a:ext cx="2101158" cy="1217198"/>
          </a:xfrm>
          <a:prstGeom prst="rect">
            <a:avLst/>
          </a:prstGeom>
        </p:spPr>
      </p:pic>
      <p:pic>
        <p:nvPicPr>
          <p:cNvPr id="79" name="Grafik 78" descr="Ein Bild, das Tier enthält.&#10;&#10;Automatisch generierte Beschreibung">
            <a:extLst>
              <a:ext uri="{FF2B5EF4-FFF2-40B4-BE49-F238E27FC236}">
                <a16:creationId xmlns:a16="http://schemas.microsoft.com/office/drawing/2014/main" id="{471C8697-3CC6-40D9-B124-0CB32A0C7F4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552" y="2420739"/>
            <a:ext cx="2085682" cy="1244262"/>
          </a:xfrm>
          <a:prstGeom prst="rect">
            <a:avLst/>
          </a:prstGeom>
        </p:spPr>
      </p:pic>
      <p:pic>
        <p:nvPicPr>
          <p:cNvPr id="83" name="Grafik 82" descr="Ein Bild, das Gras, Foto, stehend, Feld enthält.&#10;&#10;Automatisch generierte Beschreibung">
            <a:extLst>
              <a:ext uri="{FF2B5EF4-FFF2-40B4-BE49-F238E27FC236}">
                <a16:creationId xmlns:a16="http://schemas.microsoft.com/office/drawing/2014/main" id="{BFEE6C0F-43B8-46FA-854C-C62FCD00E3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450" y="872152"/>
            <a:ext cx="2041899" cy="1514731"/>
          </a:xfrm>
          <a:prstGeom prst="rect">
            <a:avLst/>
          </a:prstGeom>
        </p:spPr>
      </p:pic>
      <p:sp>
        <p:nvSpPr>
          <p:cNvPr id="88" name="Titel 84">
            <a:extLst>
              <a:ext uri="{FF2B5EF4-FFF2-40B4-BE49-F238E27FC236}">
                <a16:creationId xmlns:a16="http://schemas.microsoft.com/office/drawing/2014/main" id="{A7B37A1F-4A3A-4FEE-8037-D3E7DC609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932" y="108636"/>
            <a:ext cx="7886700" cy="880197"/>
          </a:xfrm>
        </p:spPr>
        <p:txBody>
          <a:bodyPr/>
          <a:lstStyle/>
          <a:p>
            <a:r>
              <a:rPr lang="de-DE" b="1" u="sng" dirty="0"/>
              <a:t>Zu ergänzende Abbildungen</a:t>
            </a:r>
          </a:p>
        </p:txBody>
      </p:sp>
      <p:pic>
        <p:nvPicPr>
          <p:cNvPr id="13" name="Grafik 12" descr="Ein Bild, das Vogel, Fisch, suchend, schwarz enthält.&#10;&#10;Automatisch generierte Beschreibung">
            <a:extLst>
              <a:ext uri="{FF2B5EF4-FFF2-40B4-BE49-F238E27FC236}">
                <a16:creationId xmlns:a16="http://schemas.microsoft.com/office/drawing/2014/main" id="{A870E234-1454-479B-8A92-220F0FEA832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01" y="5053958"/>
            <a:ext cx="1756610" cy="1241083"/>
          </a:xfrm>
          <a:prstGeom prst="rect">
            <a:avLst/>
          </a:prstGeom>
        </p:spPr>
      </p:pic>
      <p:pic>
        <p:nvPicPr>
          <p:cNvPr id="18" name="Inhaltsplatzhalter 4" descr="Ein Bild, das Tier, Fisch, Foto, Stück enthält.&#10;&#10;Automatisch generierte Beschreibung">
            <a:extLst>
              <a:ext uri="{FF2B5EF4-FFF2-40B4-BE49-F238E27FC236}">
                <a16:creationId xmlns:a16="http://schemas.microsoft.com/office/drawing/2014/main" id="{AD885428-E955-4250-8E4A-4C1084EE45C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413" y="5052620"/>
            <a:ext cx="1999959" cy="11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59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507D3D-9B5F-4CA6-8327-769556CB5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86290"/>
            <a:ext cx="7886700" cy="1325563"/>
          </a:xfrm>
        </p:spPr>
        <p:txBody>
          <a:bodyPr/>
          <a:lstStyle/>
          <a:p>
            <a:r>
              <a:rPr lang="de-DE" b="1" u="sng" dirty="0"/>
              <a:t>Quellen zu den Abbildungen</a:t>
            </a:r>
          </a:p>
        </p:txBody>
      </p:sp>
      <p:sp>
        <p:nvSpPr>
          <p:cNvPr id="4" name="Textfeld 1">
            <a:extLst>
              <a:ext uri="{FF2B5EF4-FFF2-40B4-BE49-F238E27FC236}">
                <a16:creationId xmlns:a16="http://schemas.microsoft.com/office/drawing/2014/main" id="{20097095-41E3-46D8-A067-CA89AE31587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28650" y="873080"/>
            <a:ext cx="7836620" cy="5771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de-DE" sz="1200" b="1" dirty="0"/>
              <a:t>Köcherfliege:</a:t>
            </a:r>
            <a:r>
              <a:rPr lang="de-DE" sz="1200" dirty="0"/>
              <a:t> 	</a:t>
            </a:r>
            <a:r>
              <a:rPr lang="en-US" sz="1200" dirty="0"/>
              <a:t>PJT56 / Wikimedia Commons / CC BY-SA 4.0; </a:t>
            </a:r>
            <a:r>
              <a:rPr lang="de-DE" sz="1200" dirty="0"/>
              <a:t>PJT56. (2011). </a:t>
            </a:r>
            <a:r>
              <a:rPr lang="de-DE" sz="1200" i="1" dirty="0"/>
              <a:t>Köcherfliege (</a:t>
            </a:r>
            <a:r>
              <a:rPr lang="de-DE" sz="1200" i="1" dirty="0" err="1"/>
              <a:t>Glyphotaelius</a:t>
            </a:r>
            <a:r>
              <a:rPr lang="de-DE" sz="1200" i="1" dirty="0"/>
              <a:t> 			</a:t>
            </a:r>
            <a:r>
              <a:rPr lang="de-DE" sz="1200" i="1" dirty="0" err="1"/>
              <a:t>pellucidus</a:t>
            </a:r>
            <a:r>
              <a:rPr lang="de-DE" sz="1200" i="1" dirty="0"/>
              <a:t>, Familie </a:t>
            </a:r>
            <a:r>
              <a:rPr lang="de-DE" sz="1200" i="1" dirty="0" err="1"/>
              <a:t>Limnephilidae</a:t>
            </a:r>
            <a:r>
              <a:rPr lang="de-DE" sz="1200" i="1" dirty="0"/>
              <a:t>). Aufgenommen an einem Waldteich bei Stuttgart</a:t>
            </a:r>
            <a:r>
              <a:rPr lang="de-DE" sz="1200" dirty="0"/>
              <a:t>.  			Abgerufen am 07. Februar 2020 von 						https://commons.wikimedia.org/wiki/File:Glyphotaelius_pellucidus-pjt.jpg</a:t>
            </a:r>
            <a:endParaRPr lang="en-US" sz="1200" dirty="0"/>
          </a:p>
          <a:p>
            <a:pPr algn="just"/>
            <a:r>
              <a:rPr lang="en-US" sz="1200" b="1" dirty="0" err="1"/>
              <a:t>Teichfrosch</a:t>
            </a:r>
            <a:r>
              <a:rPr lang="en-US" sz="1200" b="1" dirty="0"/>
              <a:t>:</a:t>
            </a:r>
            <a:r>
              <a:rPr lang="en-US" sz="1200" dirty="0"/>
              <a:t> 	</a:t>
            </a:r>
            <a:r>
              <a:rPr lang="en-US" sz="1200" dirty="0" err="1"/>
              <a:t>Rummel</a:t>
            </a:r>
            <a:r>
              <a:rPr lang="en-US" sz="1200" dirty="0"/>
              <a:t>, T. (2019). </a:t>
            </a:r>
            <a:r>
              <a:rPr lang="en-US" sz="1200" i="1" dirty="0" err="1"/>
              <a:t>Teichfrosch</a:t>
            </a:r>
            <a:r>
              <a:rPr lang="en-US" sz="1200" dirty="0"/>
              <a:t>. </a:t>
            </a:r>
            <a:r>
              <a:rPr lang="en-US" sz="1200" dirty="0" err="1"/>
              <a:t>Abgerufen</a:t>
            </a:r>
            <a:r>
              <a:rPr lang="en-US" sz="1200" dirty="0"/>
              <a:t> am 15. </a:t>
            </a:r>
            <a:r>
              <a:rPr lang="en-US" sz="1200" dirty="0" err="1"/>
              <a:t>März</a:t>
            </a:r>
            <a:r>
              <a:rPr lang="en-US" sz="1200" dirty="0"/>
              <a:t> 2020 von https://reichswald-			gymnasium.de/fileadmin/user_upload/FotosFachbereiche/Biologie/SteckbriefTeichfrosch.pdf, 		(Thea.rummel@t-online.de)</a:t>
            </a:r>
          </a:p>
          <a:p>
            <a:pPr algn="just"/>
            <a:r>
              <a:rPr lang="en-US" sz="1200" b="1" dirty="0" err="1"/>
              <a:t>Rotfeder</a:t>
            </a:r>
            <a:r>
              <a:rPr lang="en-US" sz="1200" b="1" dirty="0"/>
              <a:t> und Hecht: 	</a:t>
            </a:r>
            <a:r>
              <a:rPr lang="en-US" sz="1200" dirty="0"/>
              <a:t>Dr. Christoph Bernd (christoph.bernd@gmx.de)</a:t>
            </a:r>
          </a:p>
          <a:p>
            <a:pPr algn="just"/>
            <a:r>
              <a:rPr lang="en-US" sz="1200" b="1" dirty="0" err="1"/>
              <a:t>Sumpfpflanzen</a:t>
            </a:r>
            <a:r>
              <a:rPr lang="en-US" sz="1200" b="1" dirty="0"/>
              <a:t>:</a:t>
            </a:r>
            <a:r>
              <a:rPr lang="en-US" sz="1200" dirty="0"/>
              <a:t> 	Couleur. (2015). </a:t>
            </a:r>
            <a:r>
              <a:rPr lang="en-US" sz="1200" i="1" dirty="0" err="1"/>
              <a:t>Rohrkolben</a:t>
            </a:r>
            <a:r>
              <a:rPr lang="en-US" sz="1200" dirty="0"/>
              <a:t>. </a:t>
            </a:r>
            <a:r>
              <a:rPr lang="en-US" sz="1200" dirty="0" err="1"/>
              <a:t>Abgerufen</a:t>
            </a:r>
            <a:r>
              <a:rPr lang="en-US" sz="1200" dirty="0"/>
              <a:t> am 07. </a:t>
            </a:r>
            <a:r>
              <a:rPr lang="en-US" sz="1200" dirty="0" err="1"/>
              <a:t>Februar</a:t>
            </a:r>
            <a:r>
              <a:rPr lang="en-US" sz="1200" dirty="0"/>
              <a:t> 2020 von 				https://pixabay.com/de/photos/rohrkolben-schilf-pflanze-natur-1101863/</a:t>
            </a:r>
          </a:p>
          <a:p>
            <a:pPr algn="just"/>
            <a:r>
              <a:rPr lang="en-US" sz="1200" b="1" dirty="0" err="1"/>
              <a:t>Zuckmücke</a:t>
            </a:r>
            <a:r>
              <a:rPr lang="en-US" sz="1200" b="1" dirty="0"/>
              <a:t>:</a:t>
            </a:r>
            <a:r>
              <a:rPr lang="en-US" sz="1200" dirty="0"/>
              <a:t> 	</a:t>
            </a:r>
            <a:r>
              <a:rPr lang="en-US" sz="1200" dirty="0" err="1"/>
              <a:t>Büscher</a:t>
            </a:r>
            <a:r>
              <a:rPr lang="en-US" sz="1200" dirty="0"/>
              <a:t>, K. (2015). </a:t>
            </a:r>
            <a:r>
              <a:rPr lang="en-US" sz="1200" i="1" dirty="0" err="1"/>
              <a:t>Zuckmücke</a:t>
            </a:r>
            <a:r>
              <a:rPr lang="en-US" sz="1200" dirty="0"/>
              <a:t>. </a:t>
            </a:r>
            <a:r>
              <a:rPr lang="en-US" sz="1200" dirty="0" err="1"/>
              <a:t>Abgerufen</a:t>
            </a:r>
            <a:r>
              <a:rPr lang="en-US" sz="1200" dirty="0"/>
              <a:t> am 07. </a:t>
            </a:r>
            <a:r>
              <a:rPr lang="en-US" sz="1200" dirty="0" err="1"/>
              <a:t>Februar</a:t>
            </a:r>
            <a:r>
              <a:rPr lang="en-US" sz="1200" dirty="0"/>
              <a:t> 2020 von 				https://pixabay.com/de/photos/zuckmücke-mücke-insekt-natur-tier-2389699/</a:t>
            </a:r>
          </a:p>
          <a:p>
            <a:pPr algn="just"/>
            <a:r>
              <a:rPr lang="en-US" sz="1200" b="1" dirty="0" err="1"/>
              <a:t>Mehlschwalbe</a:t>
            </a:r>
            <a:r>
              <a:rPr lang="en-US" sz="1200" b="1" dirty="0"/>
              <a:t>:  	</a:t>
            </a:r>
            <a:r>
              <a:rPr lang="en-US" sz="1200" dirty="0" err="1"/>
              <a:t>Wietschorke</a:t>
            </a:r>
            <a:r>
              <a:rPr lang="en-US" sz="1200" dirty="0"/>
              <a:t>, G. (2018). </a:t>
            </a:r>
            <a:r>
              <a:rPr lang="en-US" sz="1200" i="1" dirty="0" err="1"/>
              <a:t>Mehlschwalbe</a:t>
            </a:r>
            <a:r>
              <a:rPr lang="en-US" sz="1200" dirty="0"/>
              <a:t>. </a:t>
            </a:r>
            <a:r>
              <a:rPr lang="en-US" sz="1200" dirty="0" err="1"/>
              <a:t>Abgerufen</a:t>
            </a:r>
            <a:r>
              <a:rPr lang="en-US" sz="1200" dirty="0"/>
              <a:t> am 07. </a:t>
            </a:r>
            <a:r>
              <a:rPr lang="en-US" sz="1200" dirty="0" err="1"/>
              <a:t>Februar</a:t>
            </a:r>
            <a:r>
              <a:rPr lang="en-US" sz="1200" dirty="0"/>
              <a:t> 2020 von 			https://pixabay.com/de/photos/mehlschwalbe-schwalbe-fliegend-3441388/</a:t>
            </a:r>
          </a:p>
          <a:p>
            <a:pPr algn="just"/>
            <a:r>
              <a:rPr lang="en-US" sz="1200" b="1" dirty="0" err="1"/>
              <a:t>Graureiher</a:t>
            </a:r>
            <a:r>
              <a:rPr lang="en-US" sz="1200" b="1" dirty="0"/>
              <a:t>:</a:t>
            </a:r>
            <a:r>
              <a:rPr lang="en-US" sz="1200" dirty="0"/>
              <a:t> 	</a:t>
            </a:r>
            <a:r>
              <a:rPr lang="en-US" sz="1200" dirty="0" err="1"/>
              <a:t>Buri</a:t>
            </a:r>
            <a:r>
              <a:rPr lang="en-US" sz="1200" dirty="0"/>
              <a:t>, R. (2018). </a:t>
            </a:r>
            <a:r>
              <a:rPr lang="en-US" sz="1200" i="1" dirty="0" err="1"/>
              <a:t>Graureiher</a:t>
            </a:r>
            <a:r>
              <a:rPr lang="en-US" sz="1200" dirty="0"/>
              <a:t>. </a:t>
            </a:r>
            <a:r>
              <a:rPr lang="en-US" sz="1200" dirty="0" err="1"/>
              <a:t>Abgerufen</a:t>
            </a:r>
            <a:r>
              <a:rPr lang="en-US" sz="1200" dirty="0"/>
              <a:t> am 07. </a:t>
            </a:r>
            <a:r>
              <a:rPr lang="en-US" sz="1200" dirty="0" err="1"/>
              <a:t>Februar</a:t>
            </a:r>
            <a:r>
              <a:rPr lang="en-US" sz="1200" dirty="0"/>
              <a:t> 2020 von 				https://pixabay.com/de/photos/graureiher-	natur-vogel-tierwelt-3367326/</a:t>
            </a:r>
          </a:p>
          <a:p>
            <a:pPr algn="just"/>
            <a:r>
              <a:rPr lang="en-US" sz="1200" b="1" dirty="0" err="1"/>
              <a:t>Teichralle</a:t>
            </a:r>
            <a:r>
              <a:rPr lang="en-US" sz="1200" b="1" dirty="0"/>
              <a:t>:</a:t>
            </a:r>
            <a:r>
              <a:rPr lang="en-US" sz="1200" dirty="0"/>
              <a:t> 		</a:t>
            </a:r>
            <a:r>
              <a:rPr lang="de-DE" sz="1200" dirty="0"/>
              <a:t>Bernd, C. (2017). </a:t>
            </a:r>
            <a:r>
              <a:rPr lang="de-DE" sz="1200" i="1" dirty="0"/>
              <a:t>Grunderfassung der Arteninventars (Fauna) und Optimierungskonzept zur 		ökologischen Aufwertung des Parkgewässers Seewoog im gleichnamigen Naherholungsgebiet 		bei Miesenbach. Gutachten im Auftrag der Stadt und Verbandsgemeinde Ramstein-			Miesenbach, RLP. Ergebnisbericht 2017</a:t>
            </a:r>
            <a:r>
              <a:rPr lang="de-DE" sz="1200" dirty="0"/>
              <a:t>. Abgerufen am 10. November 2019 von 			https://www.ramstein-							miesenbach.de/</a:t>
            </a:r>
            <a:r>
              <a:rPr lang="de-DE" sz="1200" dirty="0" err="1"/>
              <a:t>vg_ramstein_miesenbach</a:t>
            </a:r>
            <a:r>
              <a:rPr lang="de-DE" sz="1200" dirty="0"/>
              <a:t>/de/Verwaltung/Bauleitplanung/Bebauungspläne/</a:t>
            </a:r>
            <a:br>
              <a:rPr lang="de-DE" sz="1200" dirty="0"/>
            </a:br>
            <a:r>
              <a:rPr lang="de-DE" sz="1200" dirty="0"/>
              <a:t>		Rechtskräftige%20Bebauungspläne/RAM_BP_Seewoog_GrunderfassungArten.pdf</a:t>
            </a:r>
          </a:p>
          <a:p>
            <a:pPr algn="just"/>
            <a:r>
              <a:rPr lang="de-DE" sz="1200" b="1" dirty="0"/>
              <a:t>Wasserpflanzen:</a:t>
            </a:r>
            <a:r>
              <a:rPr lang="de-DE" sz="1200" dirty="0"/>
              <a:t> 	Couleur. (2018). </a:t>
            </a:r>
            <a:r>
              <a:rPr lang="de-DE" sz="1200" i="1" dirty="0"/>
              <a:t>Wasserpest</a:t>
            </a:r>
            <a:r>
              <a:rPr lang="de-DE" sz="1200" dirty="0"/>
              <a:t>. Abgerufen am 07. Februar 2020 von 				https://pixabay.com/de/photos/wasserpest-pflanze-3744730/</a:t>
            </a:r>
          </a:p>
          <a:p>
            <a:pPr algn="just"/>
            <a:r>
              <a:rPr lang="de-DE" sz="1200" b="1" dirty="0"/>
              <a:t>Großlibellenlarve: 	</a:t>
            </a:r>
            <a:r>
              <a:rPr lang="de-DE" sz="1200" dirty="0" err="1"/>
              <a:t>Cocoparisienne</a:t>
            </a:r>
            <a:r>
              <a:rPr lang="de-DE" sz="1200" dirty="0"/>
              <a:t>. (2014). </a:t>
            </a:r>
            <a:r>
              <a:rPr lang="de-DE" sz="1200" i="1" dirty="0"/>
              <a:t>Libellenlarve</a:t>
            </a:r>
            <a:r>
              <a:rPr lang="de-DE" sz="1200" dirty="0"/>
              <a:t>. Abgerufen am 07. Februar 2020 von 			https://pixabay.com/de/</a:t>
            </a:r>
            <a:r>
              <a:rPr lang="de-DE" sz="1200" dirty="0" err="1"/>
              <a:t>photos</a:t>
            </a:r>
            <a:r>
              <a:rPr lang="de-DE" sz="1200" dirty="0"/>
              <a:t>/libellenlarvenhülle-libelle-389990/ </a:t>
            </a:r>
          </a:p>
          <a:p>
            <a:pPr algn="just"/>
            <a:r>
              <a:rPr lang="en-US" sz="1200" b="1" dirty="0" err="1"/>
              <a:t>Algen</a:t>
            </a:r>
            <a:r>
              <a:rPr lang="en-US" sz="1200" b="1" dirty="0"/>
              <a:t> und </a:t>
            </a:r>
            <a:r>
              <a:rPr lang="en-US" sz="1200" b="1" dirty="0" err="1"/>
              <a:t>Wasserfloh</a:t>
            </a:r>
            <a:r>
              <a:rPr lang="en-US" sz="1200" b="1" dirty="0"/>
              <a:t>: 	</a:t>
            </a:r>
            <a:r>
              <a:rPr lang="en-US" sz="1200" dirty="0" err="1"/>
              <a:t>eigene</a:t>
            </a:r>
            <a:r>
              <a:rPr lang="en-US" sz="1200" dirty="0"/>
              <a:t> </a:t>
            </a:r>
            <a:r>
              <a:rPr lang="en-US" sz="1200" dirty="0" err="1"/>
              <a:t>Darstellung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68999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</Words>
  <Application>Microsoft Macintosh PowerPoint</Application>
  <PresentationFormat>Bildschirmpräsentation 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Zu ergänzende Abbildungen</vt:lpstr>
      <vt:lpstr>Quellen zu den Abbildungen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Elina Justus</dc:creator>
  <cp:lastModifiedBy>Esther Sternheim</cp:lastModifiedBy>
  <cp:revision>11</cp:revision>
  <dcterms:created xsi:type="dcterms:W3CDTF">2020-04-01T17:32:17Z</dcterms:created>
  <dcterms:modified xsi:type="dcterms:W3CDTF">2023-04-13T13:57:09Z</dcterms:modified>
</cp:coreProperties>
</file>